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79" r:id="rId2"/>
    <p:sldId id="258" r:id="rId3"/>
    <p:sldId id="275" r:id="rId4"/>
    <p:sldId id="276" r:id="rId5"/>
    <p:sldId id="260" r:id="rId6"/>
    <p:sldId id="264" r:id="rId7"/>
    <p:sldId id="271" r:id="rId8"/>
    <p:sldId id="272" r:id="rId9"/>
    <p:sldId id="277" r:id="rId10"/>
    <p:sldId id="262" r:id="rId11"/>
    <p:sldId id="274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727" autoAdjust="0"/>
  </p:normalViewPr>
  <p:slideViewPr>
    <p:cSldViewPr snapToGrid="0">
      <p:cViewPr varScale="1">
        <p:scale>
          <a:sx n="77" d="100"/>
          <a:sy n="77" d="100"/>
        </p:scale>
        <p:origin x="883" y="53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Relationship Id="rId6" Type="http://schemas.openxmlformats.org/officeDocument/2006/relationships/image" Target="../media/image20.wmf"/><Relationship Id="rId5" Type="http://schemas.openxmlformats.org/officeDocument/2006/relationships/image" Target="../media/image19.wmf"/><Relationship Id="rId4" Type="http://schemas.openxmlformats.org/officeDocument/2006/relationships/image" Target="../media/image18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027A72-7218-41C1-9E5C-F1330748D74C}" type="datetimeFigureOut">
              <a:rPr lang="ru-RU" smtClean="0"/>
              <a:t>14.11.2025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148ABC-90A1-4D84-B42B-1A071599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3417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148ABC-90A1-4D84-B42B-1A0715994B2B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05500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148ABC-90A1-4D84-B42B-1A0715994B2B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93347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DED8B-ED71-45E0-B472-21F7B9BF92FF}" type="datetimeFigureOut">
              <a:rPr lang="ru-RU" smtClean="0"/>
              <a:t>14.11.2025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E93D0-14A4-417D-9DDD-C0BF575692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8701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DED8B-ED71-45E0-B472-21F7B9BF92FF}" type="datetimeFigureOut">
              <a:rPr lang="ru-RU" smtClean="0"/>
              <a:t>14.11.2025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E93D0-14A4-417D-9DDD-C0BF575692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7330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DED8B-ED71-45E0-B472-21F7B9BF92FF}" type="datetimeFigureOut">
              <a:rPr lang="ru-RU" smtClean="0"/>
              <a:t>14.11.2025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E93D0-14A4-417D-9DDD-C0BF575692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43058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DED8B-ED71-45E0-B472-21F7B9BF92FF}" type="datetimeFigureOut">
              <a:rPr lang="ru-RU" smtClean="0"/>
              <a:t>14.11.2025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E93D0-14A4-417D-9DDD-C0BF575692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8681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DED8B-ED71-45E0-B472-21F7B9BF92FF}" type="datetimeFigureOut">
              <a:rPr lang="ru-RU" smtClean="0"/>
              <a:t>14.11.2025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E93D0-14A4-417D-9DDD-C0BF575692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3809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DED8B-ED71-45E0-B472-21F7B9BF92FF}" type="datetimeFigureOut">
              <a:rPr lang="ru-RU" smtClean="0"/>
              <a:t>14.11.2025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E93D0-14A4-417D-9DDD-C0BF575692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73884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DED8B-ED71-45E0-B472-21F7B9BF92FF}" type="datetimeFigureOut">
              <a:rPr lang="ru-RU" smtClean="0"/>
              <a:t>14.11.2025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E93D0-14A4-417D-9DDD-C0BF575692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24437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DED8B-ED71-45E0-B472-21F7B9BF92FF}" type="datetimeFigureOut">
              <a:rPr lang="ru-RU" smtClean="0"/>
              <a:t>14.11.2025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E93D0-14A4-417D-9DDD-C0BF575692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78746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DED8B-ED71-45E0-B472-21F7B9BF92FF}" type="datetimeFigureOut">
              <a:rPr lang="ru-RU" smtClean="0"/>
              <a:t>14.11.2025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E93D0-14A4-417D-9DDD-C0BF575692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3895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DED8B-ED71-45E0-B472-21F7B9BF92FF}" type="datetimeFigureOut">
              <a:rPr lang="ru-RU" smtClean="0"/>
              <a:t>14.11.2025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E93D0-14A4-417D-9DDD-C0BF575692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21978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DED8B-ED71-45E0-B472-21F7B9BF92FF}" type="datetimeFigureOut">
              <a:rPr lang="ru-RU" smtClean="0"/>
              <a:t>14.11.2025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E93D0-14A4-417D-9DDD-C0BF575692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97756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0DED8B-ED71-45E0-B472-21F7B9BF92FF}" type="datetimeFigureOut">
              <a:rPr lang="ru-RU" smtClean="0"/>
              <a:t>14.11.2025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AE93D0-14A4-417D-9DDD-C0BF575692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5606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9.wmf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6.wmf"/><Relationship Id="rId12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8.wmf"/><Relationship Id="rId5" Type="http://schemas.openxmlformats.org/officeDocument/2006/relationships/image" Target="../media/image5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7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7.bin"/><Relationship Id="rId10" Type="http://schemas.openxmlformats.org/officeDocument/2006/relationships/image" Target="../media/image14.png"/><Relationship Id="rId4" Type="http://schemas.openxmlformats.org/officeDocument/2006/relationships/image" Target="../media/image10.wmf"/><Relationship Id="rId9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13" Type="http://schemas.openxmlformats.org/officeDocument/2006/relationships/oleObject" Target="../embeddings/oleObject14.bin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1.bin"/><Relationship Id="rId12" Type="http://schemas.openxmlformats.org/officeDocument/2006/relationships/image" Target="../media/image1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6.wmf"/><Relationship Id="rId11" Type="http://schemas.openxmlformats.org/officeDocument/2006/relationships/oleObject" Target="../embeddings/oleObject13.bin"/><Relationship Id="rId5" Type="http://schemas.openxmlformats.org/officeDocument/2006/relationships/oleObject" Target="../embeddings/oleObject10.bin"/><Relationship Id="rId10" Type="http://schemas.openxmlformats.org/officeDocument/2006/relationships/image" Target="../media/image18.wmf"/><Relationship Id="rId4" Type="http://schemas.openxmlformats.org/officeDocument/2006/relationships/image" Target="../media/image15.wmf"/><Relationship Id="rId9" Type="http://schemas.openxmlformats.org/officeDocument/2006/relationships/oleObject" Target="../embeddings/oleObject12.bin"/><Relationship Id="rId14" Type="http://schemas.openxmlformats.org/officeDocument/2006/relationships/image" Target="../media/image20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3" Type="http://schemas.openxmlformats.org/officeDocument/2006/relationships/oleObject" Target="../embeddings/oleObject15.bin"/><Relationship Id="rId7" Type="http://schemas.openxmlformats.org/officeDocument/2006/relationships/oleObject" Target="../embeddings/oleObject1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2.w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21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5.wmf"/><Relationship Id="rId5" Type="http://schemas.openxmlformats.org/officeDocument/2006/relationships/oleObject" Target="../embeddings/oleObject19.bin"/><Relationship Id="rId4" Type="http://schemas.openxmlformats.org/officeDocument/2006/relationships/image" Target="../media/image24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18562" y="500565"/>
            <a:ext cx="5786478" cy="1714512"/>
          </a:xfrm>
        </p:spPr>
        <p:txBody>
          <a:bodyPr>
            <a:normAutofit fontScale="90000"/>
          </a:bodyPr>
          <a:lstStyle/>
          <a:p>
            <a:r>
              <a:rPr lang="kk-KZ" sz="2700" b="1" dirty="0">
                <a:latin typeface="Arial" pitchFamily="34" charset="0"/>
                <a:cs typeface="Arial" pitchFamily="34" charset="0"/>
              </a:rPr>
              <a:t>ӘЛ-ФАРАБИ АТЫНДАҒЫ ҚАЗАҚ ҰЛТТЫҚ УНИВЕРСИТЕТІ</a:t>
            </a:r>
            <a:r>
              <a:rPr lang="kk-KZ" sz="2000" b="1" dirty="0">
                <a:latin typeface="Arial" pitchFamily="34" charset="0"/>
                <a:cs typeface="Arial" pitchFamily="34" charset="0"/>
              </a:rPr>
              <a:t/>
            </a:r>
            <a:br>
              <a:rPr lang="kk-KZ" sz="2000" b="1" dirty="0">
                <a:latin typeface="Arial" pitchFamily="34" charset="0"/>
                <a:cs typeface="Arial" pitchFamily="34" charset="0"/>
              </a:rPr>
            </a:br>
            <a:r>
              <a:rPr lang="kk-KZ" sz="2000" b="1" dirty="0">
                <a:latin typeface="Arial" pitchFamily="34" charset="0"/>
                <a:cs typeface="Arial" pitchFamily="34" charset="0"/>
              </a:rPr>
              <a:t/>
            </a:r>
            <a:br>
              <a:rPr lang="kk-KZ" sz="2000" b="1" dirty="0">
                <a:latin typeface="Arial" pitchFamily="34" charset="0"/>
                <a:cs typeface="Arial" pitchFamily="34" charset="0"/>
              </a:rPr>
            </a:br>
            <a:r>
              <a:rPr lang="kk-KZ" sz="2000" b="1" dirty="0">
                <a:latin typeface="Arial" pitchFamily="34" charset="0"/>
                <a:cs typeface="Arial" pitchFamily="34" charset="0"/>
              </a:rPr>
              <a:t>ФИЗИКА-ТЕХНИКАЛЫҚ ФАКУЛЬТЕТІ</a:t>
            </a:r>
            <a:br>
              <a:rPr lang="kk-KZ" sz="2000" b="1" dirty="0">
                <a:latin typeface="Arial" pitchFamily="34" charset="0"/>
                <a:cs typeface="Arial" pitchFamily="34" charset="0"/>
              </a:rPr>
            </a:br>
            <a:r>
              <a:rPr lang="kk-KZ" sz="2000" b="1" dirty="0">
                <a:latin typeface="Arial" pitchFamily="34" charset="0"/>
                <a:cs typeface="Arial" pitchFamily="34" charset="0"/>
              </a:rPr>
              <a:t>ЖЫЛУ ФИЗИКАСЫ ЖӘНЕ ТЕХНИКАЛЫҚ ФИЗИКА КАФЕДРАСЫ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59373" y="2564904"/>
            <a:ext cx="7704856" cy="2869910"/>
          </a:xfrm>
        </p:spPr>
        <p:txBody>
          <a:bodyPr>
            <a:normAutofit/>
          </a:bodyPr>
          <a:lstStyle/>
          <a:p>
            <a:pPr algn="just"/>
            <a:r>
              <a:rPr lang="kk-KZ" sz="2200" b="1" dirty="0" smtClean="0">
                <a:latin typeface="Arial" pitchFamily="34" charset="0"/>
                <a:cs typeface="Arial" pitchFamily="34" charset="0"/>
              </a:rPr>
              <a:t>4. </a:t>
            </a:r>
            <a:r>
              <a:rPr lang="kk-KZ" sz="2200" b="1" dirty="0">
                <a:latin typeface="Arial" pitchFamily="34" charset="0"/>
                <a:cs typeface="Arial" pitchFamily="34" charset="0"/>
              </a:rPr>
              <a:t>Материялық нүктелер жүйесінің динамикасы</a:t>
            </a:r>
            <a:endParaRPr lang="en-US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kk-KZ" sz="2000" dirty="0">
                <a:latin typeface="Arial" panose="020B0604020202020204" pitchFamily="34" charset="0"/>
                <a:cs typeface="Arial" panose="020B0604020202020204" pitchFamily="34" charset="0"/>
              </a:rPr>
              <a:t>4.1 Материялық нүктелер жүйесінің динамикасы теңдеулерінің сипаттамасы. Материялық нүктелер жүйесі үшін моменттер теңдеуі.</a:t>
            </a:r>
          </a:p>
          <a:p>
            <a:pPr algn="just"/>
            <a:r>
              <a:rPr lang="kk-KZ" sz="2000" dirty="0">
                <a:latin typeface="Arial" panose="020B0604020202020204" pitchFamily="34" charset="0"/>
                <a:cs typeface="Arial" panose="020B0604020202020204" pitchFamily="34" charset="0"/>
              </a:rPr>
              <a:t>4.2 Сақталу заңдарының сипаттамасы. Жұмыс және қуат түсініктері.</a:t>
            </a:r>
          </a:p>
          <a:p>
            <a:pPr algn="just"/>
            <a:r>
              <a:rPr lang="kk-KZ" sz="2000" dirty="0">
                <a:latin typeface="Arial" panose="020B0604020202020204" pitchFamily="34" charset="0"/>
                <a:cs typeface="Arial" panose="020B0604020202020204" pitchFamily="34" charset="0"/>
              </a:rPr>
              <a:t>4.3 Кинетикалық  энергия түсінігі. Консерватив және консерватив емес күштердің ерекшеліктері.</a:t>
            </a:r>
          </a:p>
          <a:p>
            <a:pPr algn="just"/>
            <a:endParaRPr lang="ru-RU" dirty="0">
              <a:latin typeface="Arial" panose="020B0604020202020204" pitchFamily="34" charset="0"/>
              <a:cs typeface="Arial" pitchFamily="34" charset="0"/>
            </a:endParaRPr>
          </a:p>
        </p:txBody>
      </p:sp>
      <p:pic>
        <p:nvPicPr>
          <p:cNvPr id="4" name="Picture 2" descr="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47528" y="188641"/>
            <a:ext cx="1142976" cy="1169181"/>
          </a:xfrm>
          <a:prstGeom prst="rect">
            <a:avLst/>
          </a:prstGeom>
          <a:noFill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AA00186-77EF-47F6-A8A3-6B99D7BB1FAD}"/>
              </a:ext>
            </a:extLst>
          </p:cNvPr>
          <p:cNvSpPr txBox="1"/>
          <p:nvPr/>
        </p:nvSpPr>
        <p:spPr>
          <a:xfrm>
            <a:off x="7104112" y="5517232"/>
            <a:ext cx="40719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000" b="1" dirty="0">
                <a:latin typeface="Arial" pitchFamily="34" charset="0"/>
                <a:cs typeface="Arial" pitchFamily="34" charset="0"/>
              </a:rPr>
              <a:t>Дәріскер</a:t>
            </a:r>
            <a:r>
              <a:rPr lang="kk-KZ" sz="2000" dirty="0">
                <a:latin typeface="Arial" pitchFamily="34" charset="0"/>
                <a:cs typeface="Arial" pitchFamily="34" charset="0"/>
              </a:rPr>
              <a:t>: Исатаев М.С.  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26539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868665" y="2448526"/>
            <a:ext cx="5318453" cy="2118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6213" algn="just">
              <a:lnSpc>
                <a:spcPct val="150000"/>
              </a:lnSpc>
            </a:pPr>
            <a:r>
              <a:rPr lang="kk-KZ" dirty="0" smtClean="0">
                <a:latin typeface="Arial" pitchFamily="34" charset="0"/>
                <a:cs typeface="Arial" pitchFamily="34" charset="0"/>
              </a:rPr>
              <a:t>• Материялық </a:t>
            </a:r>
            <a:r>
              <a:rPr lang="kk-KZ" dirty="0">
                <a:latin typeface="Arial" pitchFamily="34" charset="0"/>
                <a:cs typeface="Arial" pitchFamily="34" charset="0"/>
              </a:rPr>
              <a:t>нүктелер жүйесі, жүйенің 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176213" algn="just">
              <a:lnSpc>
                <a:spcPct val="150000"/>
              </a:lnSpc>
            </a:pPr>
            <a:r>
              <a:rPr lang="kk-KZ" dirty="0">
                <a:latin typeface="Arial" pitchFamily="34" charset="0"/>
                <a:cs typeface="Arial" pitchFamily="34" charset="0"/>
              </a:rPr>
              <a:t> </a:t>
            </a:r>
            <a:r>
              <a:rPr lang="kk-KZ" dirty="0" smtClean="0">
                <a:latin typeface="Arial" pitchFamily="34" charset="0"/>
                <a:cs typeface="Arial" pitchFamily="34" charset="0"/>
              </a:rPr>
              <a:t> импульсы</a:t>
            </a:r>
            <a:r>
              <a:rPr lang="kk-KZ" dirty="0">
                <a:latin typeface="Arial" pitchFamily="34" charset="0"/>
                <a:cs typeface="Arial" pitchFamily="34" charset="0"/>
              </a:rPr>
              <a:t>, импульс, күш моменттері және 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176213" algn="just">
              <a:lnSpc>
                <a:spcPct val="150000"/>
              </a:lnSpc>
            </a:pPr>
            <a:r>
              <a:rPr lang="kk-KZ" dirty="0" smtClean="0">
                <a:latin typeface="Arial" pitchFamily="34" charset="0"/>
                <a:cs typeface="Arial" pitchFamily="34" charset="0"/>
              </a:rPr>
              <a:t>  массалар центрі.</a:t>
            </a:r>
          </a:p>
          <a:p>
            <a:pPr marL="176213" algn="just">
              <a:lnSpc>
                <a:spcPct val="150000"/>
              </a:lnSpc>
            </a:pPr>
            <a:r>
              <a:rPr lang="kk-KZ" dirty="0" smtClean="0">
                <a:latin typeface="Arial" pitchFamily="34" charset="0"/>
                <a:cs typeface="Arial" pitchFamily="34" charset="0"/>
              </a:rPr>
              <a:t>• Материялық </a:t>
            </a:r>
            <a:r>
              <a:rPr lang="kk-KZ" dirty="0">
                <a:latin typeface="Arial" pitchFamily="34" charset="0"/>
                <a:cs typeface="Arial" pitchFamily="34" charset="0"/>
              </a:rPr>
              <a:t>нүктелер жүйесі үшін қозғалыс 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176213" algn="just">
              <a:lnSpc>
                <a:spcPct val="150000"/>
              </a:lnSpc>
            </a:pPr>
            <a:r>
              <a:rPr lang="kk-KZ" dirty="0">
                <a:latin typeface="Arial" pitchFamily="34" charset="0"/>
                <a:cs typeface="Arial" pitchFamily="34" charset="0"/>
              </a:rPr>
              <a:t> </a:t>
            </a:r>
            <a:r>
              <a:rPr lang="kk-KZ" dirty="0" smtClean="0">
                <a:latin typeface="Arial" pitchFamily="34" charset="0"/>
                <a:cs typeface="Arial" pitchFamily="34" charset="0"/>
              </a:rPr>
              <a:t> және </a:t>
            </a:r>
            <a:r>
              <a:rPr lang="kk-KZ" dirty="0">
                <a:latin typeface="Arial" pitchFamily="34" charset="0"/>
                <a:cs typeface="Arial" pitchFamily="34" charset="0"/>
              </a:rPr>
              <a:t>моменттер </a:t>
            </a:r>
            <a:r>
              <a:rPr lang="kk-KZ" dirty="0" smtClean="0">
                <a:latin typeface="Arial" pitchFamily="34" charset="0"/>
                <a:cs typeface="Arial" pitchFamily="34" charset="0"/>
              </a:rPr>
              <a:t>теңдеулері.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97002" y="2048416"/>
            <a:ext cx="175881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2000" b="1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Қорытынды</a:t>
            </a:r>
            <a:endParaRPr lang="ru-RU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9402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9FC82E5-3593-420A-A65B-F54B64FBA603}"/>
              </a:ext>
            </a:extLst>
          </p:cNvPr>
          <p:cNvSpPr txBox="1"/>
          <p:nvPr/>
        </p:nvSpPr>
        <p:spPr>
          <a:xfrm>
            <a:off x="2220049" y="914207"/>
            <a:ext cx="693295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i="0" u="none" strike="noStrike" baseline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Әдебиет</a:t>
            </a:r>
            <a:r>
              <a:rPr lang="ru-RU" sz="2000" b="1" i="0" u="none" strike="noStrike" baseline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i="0" u="none" strike="noStrike" baseline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2000" b="1" i="0" u="none" strike="noStrike" baseline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i="0" u="none" strike="noStrike" baseline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ресурстар</a:t>
            </a:r>
            <a:r>
              <a:rPr lang="ru-RU" sz="2000" b="1" i="0" u="none" strike="noStrike" baseline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8" name="TextBox 12">
            <a:extLst>
              <a:ext uri="{FF2B5EF4-FFF2-40B4-BE49-F238E27FC236}">
                <a16:creationId xmlns:lc="http://schemas.openxmlformats.org/drawingml/2006/lockedCanvas" xmlns:a16="http://schemas.microsoft.com/office/drawing/2014/main" xmlns="" id="{3A806FF9-3CC1-432F-AA7D-B95AF5FF1411}"/>
              </a:ext>
            </a:extLst>
          </p:cNvPr>
          <p:cNvSpPr txBox="1"/>
          <p:nvPr/>
        </p:nvSpPr>
        <p:spPr>
          <a:xfrm>
            <a:off x="251776" y="1735007"/>
            <a:ext cx="11688447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+mj-lt"/>
              <a:buAutoNum type="arabicPeriod"/>
            </a:pPr>
            <a:r>
              <a:rPr lang="ru-RU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Ақылбаев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Ж.С., Гладков В.Е., Ильина Л.Ф.,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Тұрмұхамбетов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А.Ж. Механика. – Астана: Фолиант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баспасы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2011.- 360 б. 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Иродов 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И.Е. Механика. Основные законы. 12- е изд. – М.: БИНОМ. Лаборатория Знаний, 2014. –309 с. 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Иродов 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И.Е. Задачи по общей физике. 8-е изд. – М.: БИНОМ Лаборатория знаний, 2007. – 431 с. 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Исатаев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С.И.,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Асқарова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Ә.С.,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Бөлегенова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С.Ә.,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Төлеуов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Ғ., Кашкаров В.В., Корзун И.Н.,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Исатаев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М.С., Лаврищев О.А.,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Шортанбаева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Ж.Қ.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Жалпы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физикалық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практикум. Механика. – Алматы: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Қазақ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университеті, 2015. – 218 б. 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Матвеев 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А.Н. Механика и теория относительности.- СПб.:Лань,2009.- 432 с. 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Савельев 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И.В.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Жалпы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физика курсы. 1т. Механика.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Молекулалық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физика.- Алматы: 2004. – 508 б. 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Спабекова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Р.С. Механика.-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Қарағанды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Medet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Group 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ЖШС, 2017.– 156 б. 	</a:t>
            </a:r>
          </a:p>
        </p:txBody>
      </p:sp>
    </p:spTree>
    <p:extLst>
      <p:ext uri="{BB962C8B-B14F-4D97-AF65-F5344CB8AC3E}">
        <p14:creationId xmlns:p14="http://schemas.microsoft.com/office/powerpoint/2010/main" val="41318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30673" y="1337679"/>
            <a:ext cx="44062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Материялық </a:t>
            </a:r>
            <a:r>
              <a:rPr lang="kk-KZ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нүктелер </a:t>
            </a:r>
            <a:r>
              <a:rPr lang="kk-KZ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жүйесі</a:t>
            </a:r>
            <a:endParaRPr lang="ru-RU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9" name="Группа 28"/>
          <p:cNvGrpSpPr/>
          <p:nvPr/>
        </p:nvGrpSpPr>
        <p:grpSpPr>
          <a:xfrm>
            <a:off x="2046043" y="3085242"/>
            <a:ext cx="1954060" cy="2995276"/>
            <a:chOff x="7315201" y="2424400"/>
            <a:chExt cx="1954060" cy="2995276"/>
          </a:xfrm>
        </p:grpSpPr>
        <p:sp>
          <p:nvSpPr>
            <p:cNvPr id="9" name="Овал 8"/>
            <p:cNvSpPr/>
            <p:nvPr/>
          </p:nvSpPr>
          <p:spPr>
            <a:xfrm>
              <a:off x="7315201" y="2424400"/>
              <a:ext cx="1954060" cy="88247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5" name="Прямая соединительная линия 14"/>
            <p:cNvCxnSpPr/>
            <p:nvPr/>
          </p:nvCxnSpPr>
          <p:spPr>
            <a:xfrm>
              <a:off x="7315201" y="2813884"/>
              <a:ext cx="0" cy="2160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Прямая соединительная линия 24"/>
            <p:cNvCxnSpPr/>
            <p:nvPr/>
          </p:nvCxnSpPr>
          <p:spPr>
            <a:xfrm>
              <a:off x="9269261" y="2813884"/>
              <a:ext cx="0" cy="2160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Овал 25"/>
            <p:cNvSpPr/>
            <p:nvPr/>
          </p:nvSpPr>
          <p:spPr>
            <a:xfrm>
              <a:off x="7315201" y="4537204"/>
              <a:ext cx="1954060" cy="88247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0" name="Овал 29"/>
          <p:cNvSpPr/>
          <p:nvPr/>
        </p:nvSpPr>
        <p:spPr>
          <a:xfrm>
            <a:off x="2213969" y="4219844"/>
            <a:ext cx="263046" cy="259594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2772554" y="4143463"/>
            <a:ext cx="263046" cy="259594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3398080" y="4632906"/>
            <a:ext cx="263046" cy="259594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2313008" y="4762703"/>
            <a:ext cx="263046" cy="259594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2834023" y="4671172"/>
            <a:ext cx="263046" cy="259594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вал 34"/>
          <p:cNvSpPr/>
          <p:nvPr/>
        </p:nvSpPr>
        <p:spPr>
          <a:xfrm>
            <a:off x="2525554" y="5174575"/>
            <a:ext cx="263046" cy="259594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Овал 35"/>
          <p:cNvSpPr/>
          <p:nvPr/>
        </p:nvSpPr>
        <p:spPr>
          <a:xfrm>
            <a:off x="2190093" y="5461766"/>
            <a:ext cx="263046" cy="259594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/>
          <p:cNvSpPr/>
          <p:nvPr/>
        </p:nvSpPr>
        <p:spPr>
          <a:xfrm>
            <a:off x="2935394" y="5495005"/>
            <a:ext cx="263046" cy="259594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Овал 37"/>
          <p:cNvSpPr/>
          <p:nvPr/>
        </p:nvSpPr>
        <p:spPr>
          <a:xfrm>
            <a:off x="3474012" y="5385902"/>
            <a:ext cx="263046" cy="259594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Овал 38"/>
          <p:cNvSpPr/>
          <p:nvPr/>
        </p:nvSpPr>
        <p:spPr>
          <a:xfrm>
            <a:off x="3268111" y="5070646"/>
            <a:ext cx="263046" cy="259594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Овал 39"/>
          <p:cNvSpPr/>
          <p:nvPr/>
        </p:nvSpPr>
        <p:spPr>
          <a:xfrm>
            <a:off x="3570308" y="4162122"/>
            <a:ext cx="263046" cy="259594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40"/>
          <p:cNvSpPr/>
          <p:nvPr/>
        </p:nvSpPr>
        <p:spPr>
          <a:xfrm>
            <a:off x="3962137" y="4479438"/>
            <a:ext cx="721943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none" spc="0" dirty="0" smtClean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endParaRPr lang="ru-RU" sz="2400" b="1" cap="none" spc="0" dirty="0">
              <a:ln w="0"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2" name="Рисунок 41" descr="https://videouroki.net/videouroki/conspekty/fizika9fgos/01-materialnaya-tochka-sistema-otscheta.files/image002.pn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1" r="5188"/>
          <a:stretch/>
        </p:blipFill>
        <p:spPr bwMode="auto">
          <a:xfrm>
            <a:off x="755491" y="2961919"/>
            <a:ext cx="4885898" cy="318561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630673" y="1878695"/>
            <a:ext cx="6096000" cy="87203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 err="1" smtClean="0">
                <a:latin typeface="Arial" pitchFamily="34" charset="0"/>
                <a:cs typeface="Arial" pitchFamily="34" charset="0"/>
              </a:rPr>
              <a:t>Материялық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нүктелер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жүйесі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–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материялық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нүктелердің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шектелген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жинағы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3224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75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375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75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375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75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375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75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375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75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375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2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75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375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75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375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75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375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75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375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4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75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375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7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75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375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000"/>
                            </p:stCondLst>
                            <p:childTnLst>
                              <p:par>
                                <p:cTn id="1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0" grpId="1" animBg="1"/>
      <p:bldP spid="30" grpId="2" animBg="1"/>
      <p:bldP spid="31" grpId="0" animBg="1"/>
      <p:bldP spid="31" grpId="1" animBg="1"/>
      <p:bldP spid="31" grpId="2" animBg="1"/>
      <p:bldP spid="32" grpId="0" animBg="1"/>
      <p:bldP spid="32" grpId="1" animBg="1"/>
      <p:bldP spid="32" grpId="2" animBg="1"/>
      <p:bldP spid="33" grpId="0" animBg="1"/>
      <p:bldP spid="33" grpId="1" animBg="1"/>
      <p:bldP spid="33" grpId="2" animBg="1"/>
      <p:bldP spid="34" grpId="0" animBg="1"/>
      <p:bldP spid="34" grpId="1" animBg="1"/>
      <p:bldP spid="34" grpId="2" animBg="1"/>
      <p:bldP spid="35" grpId="0" animBg="1"/>
      <p:bldP spid="35" grpId="1" animBg="1"/>
      <p:bldP spid="35" grpId="2" animBg="1"/>
      <p:bldP spid="36" grpId="0" animBg="1"/>
      <p:bldP spid="36" grpId="1" animBg="1"/>
      <p:bldP spid="36" grpId="2" animBg="1"/>
      <p:bldP spid="37" grpId="0" animBg="1"/>
      <p:bldP spid="37" grpId="1" animBg="1"/>
      <p:bldP spid="37" grpId="2" animBg="1"/>
      <p:bldP spid="38" grpId="0" animBg="1"/>
      <p:bldP spid="38" grpId="1" animBg="1"/>
      <p:bldP spid="38" grpId="2" animBg="1"/>
      <p:bldP spid="39" grpId="0" animBg="1"/>
      <p:bldP spid="39" grpId="1" animBg="1"/>
      <p:bldP spid="39" grpId="2" animBg="1"/>
      <p:bldP spid="40" grpId="0" animBg="1"/>
      <p:bldP spid="40" grpId="1" animBg="1"/>
      <p:bldP spid="40" grpId="2" animBg="1"/>
      <p:bldP spid="41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1900" y="1310940"/>
            <a:ext cx="3952832" cy="3952832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7684" y="1306282"/>
            <a:ext cx="4381264" cy="4381264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1662119" y="2495859"/>
            <a:ext cx="3327816" cy="2196059"/>
          </a:xfrm>
          <a:prstGeom prst="rect">
            <a:avLst/>
          </a:prstGeom>
          <a:solidFill>
            <a:schemeClr val="bg1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2849717" y="3174164"/>
            <a:ext cx="866258" cy="83945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Шестиугольник 15"/>
          <p:cNvSpPr/>
          <p:nvPr/>
        </p:nvSpPr>
        <p:spPr>
          <a:xfrm>
            <a:off x="799012" y="2252892"/>
            <a:ext cx="527947" cy="530902"/>
          </a:xfrm>
          <a:prstGeom prst="hexagon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0" name="Прямая со стрелкой 19"/>
          <p:cNvCxnSpPr/>
          <p:nvPr/>
        </p:nvCxnSpPr>
        <p:spPr>
          <a:xfrm>
            <a:off x="1404722" y="2761311"/>
            <a:ext cx="1367232" cy="526045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Равнобедренный треугольник 20"/>
          <p:cNvSpPr/>
          <p:nvPr/>
        </p:nvSpPr>
        <p:spPr>
          <a:xfrm>
            <a:off x="4182743" y="4036098"/>
            <a:ext cx="527947" cy="530902"/>
          </a:xfrm>
          <a:prstGeom prst="triangle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2" name="Прямая со стрелкой 21"/>
          <p:cNvCxnSpPr/>
          <p:nvPr/>
        </p:nvCxnSpPr>
        <p:spPr>
          <a:xfrm flipH="1" flipV="1">
            <a:off x="3715975" y="3899254"/>
            <a:ext cx="448718" cy="320748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157702" y="1728725"/>
            <a:ext cx="19962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Сыртқы күштер</a:t>
            </a:r>
            <a:endParaRPr lang="kk-KZ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652737" y="4197668"/>
            <a:ext cx="15039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Ішкі күштер</a:t>
            </a:r>
            <a:endParaRPr lang="kk-KZ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2344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21" grpId="0" animBg="1"/>
      <p:bldP spid="3" grpId="0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88274" y="2010820"/>
            <a:ext cx="488786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 err="1" smtClean="0">
                <a:latin typeface="Arial" pitchFamily="34" charset="0"/>
                <a:cs typeface="Arial" pitchFamily="34" charset="0"/>
              </a:rPr>
              <a:t>Материялық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нүктелер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жүйесінің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дербес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ru-RU" dirty="0" err="1" smtClean="0">
                <a:latin typeface="Arial" pitchFamily="34" charset="0"/>
                <a:cs typeface="Arial" pitchFamily="34" charset="0"/>
              </a:rPr>
              <a:t>жағдайы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–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қатты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дене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. 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7684" y="1306282"/>
            <a:ext cx="4381264" cy="4381264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988274" y="3481924"/>
            <a:ext cx="2728402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</a:t>
            </a:r>
            <a:r>
              <a:rPr lang="en-US" baseline="-25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en-US" baseline="-25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</a:t>
            </a:r>
            <a:r>
              <a:rPr lang="kk-KZ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радиус </a:t>
            </a:r>
            <a:r>
              <a:rPr lang="kk-KZ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вектор,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</a:t>
            </a:r>
            <a:r>
              <a:rPr lang="en-US" baseline="-25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 </a:t>
            </a:r>
            <a:r>
              <a:rPr lang="kk-KZ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 </a:t>
            </a:r>
            <a:r>
              <a:rPr lang="kk-KZ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импульс,</a:t>
            </a:r>
          </a:p>
          <a:p>
            <a:pPr>
              <a:lnSpc>
                <a:spcPct val="150000"/>
              </a:lnSpc>
            </a:pPr>
            <a:r>
              <a:rPr lang="en-US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υ</a:t>
            </a:r>
            <a:r>
              <a:rPr lang="en-US" baseline="-250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en-US" baseline="-25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kk-KZ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 </a:t>
            </a:r>
            <a:r>
              <a:rPr lang="kk-KZ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жылдамдық. </a:t>
            </a:r>
            <a:endParaRPr lang="ru-RU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4580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7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75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75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383771" y="2402696"/>
            <a:ext cx="434126" cy="41760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Rectangle 5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	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02901" y="1393353"/>
            <a:ext cx="46438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Жүйенің импульсы, импульс және </a:t>
            </a:r>
            <a:endParaRPr lang="ru-RU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күш</a:t>
            </a: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моменттері</a:t>
            </a:r>
            <a:endParaRPr lang="ru-RU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7016512"/>
              </p:ext>
            </p:extLst>
          </p:nvPr>
        </p:nvGraphicFramePr>
        <p:xfrm>
          <a:off x="488618" y="2194252"/>
          <a:ext cx="318262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2" r:id="rId4" imgW="1701800" imgH="431800" progId="Equation.DSMT4">
                  <p:embed/>
                </p:oleObj>
              </mc:Choice>
              <mc:Fallback>
                <p:oleObj r:id="rId4" imgW="1701800" imgH="431800" progId="Equation.DSMT4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8618" y="2194252"/>
                        <a:ext cx="3182620" cy="8001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4126682" y="2402696"/>
            <a:ext cx="6591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(4.1)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8019130"/>
              </p:ext>
            </p:extLst>
          </p:nvPr>
        </p:nvGraphicFramePr>
        <p:xfrm>
          <a:off x="489627" y="3470002"/>
          <a:ext cx="2370665" cy="4295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3" r:id="rId6" imgW="1422400" imgH="254000" progId="Equation.DSMT4">
                  <p:embed/>
                </p:oleObj>
              </mc:Choice>
              <mc:Fallback>
                <p:oleObj r:id="rId6" imgW="1422400" imgH="254000" progId="Equation.DSMT4">
                  <p:embed/>
                  <p:pic>
                    <p:nvPicPr>
                      <p:cNvPr id="0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9627" y="3470002"/>
                        <a:ext cx="2370665" cy="42958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Прямоугольник 14"/>
          <p:cNvSpPr/>
          <p:nvPr/>
        </p:nvSpPr>
        <p:spPr>
          <a:xfrm>
            <a:off x="4127689" y="3496595"/>
            <a:ext cx="6591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(4.2)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49743" y="4031437"/>
            <a:ext cx="130997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ru-RU" sz="2000" b="1" i="1" baseline="-25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</a:t>
            </a:r>
            <a:r>
              <a:rPr lang="ru-RU" sz="2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ru-RU" sz="2000" b="1" i="1" baseline="-25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ru-RU" sz="2000" b="1" i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ru-RU" sz="2000" b="1" i="1" baseline="-25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ru-RU" sz="2000" b="1" i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5183176"/>
              </p:ext>
            </p:extLst>
          </p:nvPr>
        </p:nvGraphicFramePr>
        <p:xfrm>
          <a:off x="489788" y="5124833"/>
          <a:ext cx="2539857" cy="4312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4" r:id="rId8" imgW="1511300" imgH="254000" progId="Equation.DSMT4">
                  <p:embed/>
                </p:oleObj>
              </mc:Choice>
              <mc:Fallback>
                <p:oleObj r:id="rId8" imgW="1511300" imgH="254000" progId="Equation.DSMT4">
                  <p:embed/>
                  <p:pic>
                    <p:nvPicPr>
                      <p:cNvPr id="0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9788" y="5124833"/>
                        <a:ext cx="2539857" cy="43129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Прямоугольник 25"/>
          <p:cNvSpPr/>
          <p:nvPr/>
        </p:nvSpPr>
        <p:spPr>
          <a:xfrm>
            <a:off x="4127851" y="5124833"/>
            <a:ext cx="6591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(4.3)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452657" y="2968819"/>
            <a:ext cx="21032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Импульс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моменті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: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449743" y="4539232"/>
            <a:ext cx="16081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err="1" smtClean="0">
                <a:latin typeface="Arial" pitchFamily="34" charset="0"/>
                <a:cs typeface="Arial" pitchFamily="34" charset="0"/>
              </a:rPr>
              <a:t>Күш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моменті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: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1" name="Объект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0352990"/>
              </p:ext>
            </p:extLst>
          </p:nvPr>
        </p:nvGraphicFramePr>
        <p:xfrm>
          <a:off x="6762658" y="3411010"/>
          <a:ext cx="1720604" cy="6303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5" r:id="rId10" imgW="964781" imgH="355446" progId="Equation.DSMT4">
                  <p:embed/>
                </p:oleObj>
              </mc:Choice>
              <mc:Fallback>
                <p:oleObj r:id="rId10" imgW="964781" imgH="355446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62658" y="3411010"/>
                        <a:ext cx="1720604" cy="63032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Прямоугольник 31"/>
          <p:cNvSpPr/>
          <p:nvPr/>
        </p:nvSpPr>
        <p:spPr>
          <a:xfrm>
            <a:off x="10400721" y="3541504"/>
            <a:ext cx="6591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(4.4)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3" name="Объект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7140967"/>
              </p:ext>
            </p:extLst>
          </p:nvPr>
        </p:nvGraphicFramePr>
        <p:xfrm>
          <a:off x="6762658" y="4322398"/>
          <a:ext cx="2874677" cy="5720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6" r:id="rId12" imgW="1866900" imgH="368300" progId="Equation.DSMT4">
                  <p:embed/>
                </p:oleObj>
              </mc:Choice>
              <mc:Fallback>
                <p:oleObj r:id="rId12" imgW="1866900" imgH="368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62658" y="4322398"/>
                        <a:ext cx="2874677" cy="57200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Прямоугольник 33"/>
          <p:cNvSpPr/>
          <p:nvPr/>
        </p:nvSpPr>
        <p:spPr>
          <a:xfrm>
            <a:off x="10400721" y="4322398"/>
            <a:ext cx="6591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(4.5)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6665122" y="2935360"/>
            <a:ext cx="13638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err="1" smtClean="0">
                <a:latin typeface="Arial" pitchFamily="34" charset="0"/>
                <a:cs typeface="Arial" pitchFamily="34" charset="0"/>
              </a:rPr>
              <a:t>Толық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күш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: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V="1">
            <a:off x="913353" y="2820298"/>
            <a:ext cx="1811465" cy="675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4929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75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375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75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375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00"/>
                            </p:stCondLst>
                            <p:childTnLst>
                              <p:par>
                                <p:cTn id="6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75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375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500"/>
                            </p:stCondLst>
                            <p:childTnLst>
                              <p:par>
                                <p:cTn id="78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75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0" dur="375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"/>
                            </p:stCondLst>
                            <p:childTnLst>
                              <p:par>
                                <p:cTn id="9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75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3" dur="375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/>
      <p:bldP spid="12" grpId="1"/>
      <p:bldP spid="15" grpId="0"/>
      <p:bldP spid="15" grpId="1"/>
      <p:bldP spid="7" grpId="0"/>
      <p:bldP spid="26" grpId="0"/>
      <p:bldP spid="26" grpId="1"/>
      <p:bldP spid="29" grpId="0"/>
      <p:bldP spid="30" grpId="0"/>
      <p:bldP spid="32" grpId="0"/>
      <p:bldP spid="32" grpId="1"/>
      <p:bldP spid="34" grpId="0"/>
      <p:bldP spid="34" grpId="1"/>
      <p:bldP spid="3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7" name="Объект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4751902"/>
              </p:ext>
            </p:extLst>
          </p:nvPr>
        </p:nvGraphicFramePr>
        <p:xfrm>
          <a:off x="722934" y="2221443"/>
          <a:ext cx="2473631" cy="7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7" r:id="rId3" imgW="1256755" imgH="393529" progId="Equation.DSMT4">
                  <p:embed/>
                </p:oleObj>
              </mc:Choice>
              <mc:Fallback>
                <p:oleObj r:id="rId3" imgW="1256755" imgH="393529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2934" y="2221443"/>
                        <a:ext cx="2473631" cy="7683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Объект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6725748"/>
              </p:ext>
            </p:extLst>
          </p:nvPr>
        </p:nvGraphicFramePr>
        <p:xfrm>
          <a:off x="3628154" y="2283012"/>
          <a:ext cx="1293222" cy="7067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8" r:id="rId5" imgW="482391" imgH="393529" progId="Equation.DSMT4">
                  <p:embed/>
                </p:oleObj>
              </mc:Choice>
              <mc:Fallback>
                <p:oleObj r:id="rId5" imgW="482391" imgH="393529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28154" y="2283012"/>
                        <a:ext cx="1293222" cy="70675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1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5" name="Rectangle 19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0" name="Объект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925073"/>
              </p:ext>
            </p:extLst>
          </p:nvPr>
        </p:nvGraphicFramePr>
        <p:xfrm>
          <a:off x="722934" y="3174330"/>
          <a:ext cx="1122772" cy="481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9" r:id="rId7" imgW="596641" imgH="253890" progId="Equation.DSMT4">
                  <p:embed/>
                </p:oleObj>
              </mc:Choice>
              <mc:Fallback>
                <p:oleObj r:id="rId7" imgW="596641" imgH="253890" progId="Equation.DSMT4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2934" y="3174330"/>
                        <a:ext cx="1122772" cy="4811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Rectangle 24"/>
          <p:cNvSpPr>
            <a:spLocks noChangeArrowheads="1"/>
          </p:cNvSpPr>
          <p:nvPr/>
        </p:nvSpPr>
        <p:spPr bwMode="auto">
          <a:xfrm>
            <a:off x="1845706" y="3225220"/>
            <a:ext cx="397967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latin typeface="Arial" pitchFamily="34" charset="0"/>
                <a:cs typeface="Arial" pitchFamily="34" charset="0"/>
              </a:rPr>
              <a:t> –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материалдық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нүктелер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жүйесіне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kk-KZ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түсірілген қорытқы күш.</a:t>
            </a:r>
            <a:endParaRPr kumimoji="0" lang="kk-KZ" b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22934" y="1581272"/>
            <a:ext cx="35073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Жүйенің қозғалыс 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теңдеуі</a:t>
            </a:r>
            <a:endParaRPr lang="ru-R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091382" y="2420939"/>
            <a:ext cx="261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b="1" dirty="0" smtClean="0">
                <a:latin typeface="Arial" pitchFamily="34" charset="0"/>
                <a:cs typeface="Arial" pitchFamily="34" charset="0"/>
              </a:rPr>
              <a:t>;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186561" y="2420939"/>
            <a:ext cx="6591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(4.6)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0220" y="1405159"/>
            <a:ext cx="816284" cy="816284"/>
          </a:xfrm>
          <a:prstGeom prst="ellipse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4078" y="3881658"/>
            <a:ext cx="2774608" cy="2774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104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75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375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20" grpId="0"/>
      <p:bldP spid="21" grpId="0"/>
      <p:bldP spid="21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81178" y="841862"/>
            <a:ext cx="7681151" cy="4185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6000"/>
              </a:lnSpc>
              <a:spcAft>
                <a:spcPts val="800"/>
              </a:spcAft>
            </a:pPr>
            <a:r>
              <a:rPr lang="kk-KZ" sz="20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Материялық нүктелер жүйесінің массалар центрі түсінігі</a:t>
            </a:r>
            <a:endParaRPr lang="ru-RU" dirty="0">
              <a:solidFill>
                <a:srgbClr val="00206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24"/>
          <p:cNvSpPr>
            <a:spLocks noChangeArrowheads="1"/>
          </p:cNvSpPr>
          <p:nvPr/>
        </p:nvSpPr>
        <p:spPr bwMode="auto">
          <a:xfrm>
            <a:off x="342522" y="1293620"/>
            <a:ext cx="256871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k-KZ" dirty="0" smtClean="0">
                <a:latin typeface="Arial" pitchFamily="34" charset="0"/>
                <a:cs typeface="Arial" pitchFamily="34" charset="0"/>
              </a:rPr>
              <a:t>Импульс анықтамасы:</a:t>
            </a:r>
            <a:endParaRPr kumimoji="0" lang="kk-KZ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6885591"/>
              </p:ext>
            </p:extLst>
          </p:nvPr>
        </p:nvGraphicFramePr>
        <p:xfrm>
          <a:off x="468313" y="1685925"/>
          <a:ext cx="5456237" cy="700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58" name="Equation" r:id="rId3" imgW="3340080" imgH="431640" progId="Equation.DSMT4">
                  <p:embed/>
                </p:oleObj>
              </mc:Choice>
              <mc:Fallback>
                <p:oleObj name="Equation" r:id="rId3" imgW="3340080" imgH="43164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1685925"/>
                        <a:ext cx="5456237" cy="7000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6224587" y="1851301"/>
            <a:ext cx="6591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(4.7)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Объект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6623339"/>
              </p:ext>
            </p:extLst>
          </p:nvPr>
        </p:nvGraphicFramePr>
        <p:xfrm>
          <a:off x="426731" y="2548174"/>
          <a:ext cx="1149655" cy="4564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59" r:id="rId5" imgW="647419" imgH="253890" progId="Equation.DSMT4">
                  <p:embed/>
                </p:oleObj>
              </mc:Choice>
              <mc:Fallback>
                <p:oleObj r:id="rId5" imgW="647419" imgH="25389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31" y="2548174"/>
                        <a:ext cx="1149655" cy="45648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1576387" y="2548174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latin typeface="Arial" pitchFamily="34" charset="0"/>
                <a:cs typeface="Arial" pitchFamily="34" charset="0"/>
              </a:rPr>
              <a:t>–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жүйені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құрастырған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барлық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материялық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нүктелердің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массасы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5" name="Объект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0937702"/>
              </p:ext>
            </p:extLst>
          </p:nvPr>
        </p:nvGraphicFramePr>
        <p:xfrm>
          <a:off x="426731" y="3290052"/>
          <a:ext cx="1587805" cy="70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60" r:id="rId7" imgW="888614" imgH="393529" progId="Equation.DSMT4">
                  <p:embed/>
                </p:oleObj>
              </mc:Choice>
              <mc:Fallback>
                <p:oleObj r:id="rId7" imgW="888614" imgH="393529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31" y="3290052"/>
                        <a:ext cx="1587805" cy="7000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Прямоугольник 15"/>
          <p:cNvSpPr/>
          <p:nvPr/>
        </p:nvSpPr>
        <p:spPr>
          <a:xfrm>
            <a:off x="6224587" y="3290052"/>
            <a:ext cx="6591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(4.8)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8" name="Объект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5790633"/>
              </p:ext>
            </p:extLst>
          </p:nvPr>
        </p:nvGraphicFramePr>
        <p:xfrm>
          <a:off x="438150" y="4098925"/>
          <a:ext cx="1125538" cy="725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61" name="Equation" r:id="rId9" imgW="609480" imgH="393480" progId="Equation.DSMT4">
                  <p:embed/>
                </p:oleObj>
              </mc:Choice>
              <mc:Fallback>
                <p:oleObj name="Equation" r:id="rId9" imgW="609480" imgH="39348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8150" y="4098925"/>
                        <a:ext cx="1125538" cy="7254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Прямоугольник 18"/>
          <p:cNvSpPr/>
          <p:nvPr/>
        </p:nvSpPr>
        <p:spPr>
          <a:xfrm>
            <a:off x="1576386" y="4275450"/>
            <a:ext cx="36535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жорамал </a:t>
            </a:r>
            <a:r>
              <a:rPr lang="kk-KZ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нүктенің </a:t>
            </a:r>
            <a:r>
              <a:rPr lang="kk-KZ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жылдамдығы.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1" name="Объект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7809638"/>
              </p:ext>
            </p:extLst>
          </p:nvPr>
        </p:nvGraphicFramePr>
        <p:xfrm>
          <a:off x="447675" y="4930775"/>
          <a:ext cx="1639888" cy="661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62" name="Equation" r:id="rId11" imgW="965160" imgH="393480" progId="Equation.DSMT4">
                  <p:embed/>
                </p:oleObj>
              </mc:Choice>
              <mc:Fallback>
                <p:oleObj name="Equation" r:id="rId11" imgW="965160" imgH="39348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7675" y="4930775"/>
                        <a:ext cx="1639888" cy="6619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Прямоугольник 21"/>
          <p:cNvSpPr/>
          <p:nvPr/>
        </p:nvSpPr>
        <p:spPr>
          <a:xfrm>
            <a:off x="2159174" y="5077179"/>
            <a:ext cx="24109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жүйенің импульсы.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221754" y="5045922"/>
            <a:ext cx="6591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(4.9)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5" name="Объект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0640422"/>
              </p:ext>
            </p:extLst>
          </p:nvPr>
        </p:nvGraphicFramePr>
        <p:xfrm>
          <a:off x="461963" y="5584825"/>
          <a:ext cx="1128712" cy="735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63" name="Equation" r:id="rId13" imgW="596880" imgH="393480" progId="Equation.DSMT4">
                  <p:embed/>
                </p:oleObj>
              </mc:Choice>
              <mc:Fallback>
                <p:oleObj name="Equation" r:id="rId13" imgW="596880" imgH="39348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1963" y="5584825"/>
                        <a:ext cx="1128712" cy="7350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Прямоугольник 25"/>
          <p:cNvSpPr/>
          <p:nvPr/>
        </p:nvSpPr>
        <p:spPr>
          <a:xfrm>
            <a:off x="6157634" y="5767454"/>
            <a:ext cx="7873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(4.10)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2939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75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375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75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375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"/>
                            </p:stCondLst>
                            <p:childTnLst>
                              <p:par>
                                <p:cTn id="6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75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375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75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0" dur="375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9" grpId="1"/>
      <p:bldP spid="13" grpId="0"/>
      <p:bldP spid="16" grpId="0"/>
      <p:bldP spid="16" grpId="1"/>
      <p:bldP spid="19" grpId="0"/>
      <p:bldP spid="22" grpId="0"/>
      <p:bldP spid="23" grpId="0"/>
      <p:bldP spid="23" grpId="1"/>
      <p:bldP spid="26" grpId="0"/>
      <p:bldP spid="26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1327" y="1416513"/>
            <a:ext cx="5346155" cy="8474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kk-KZ" sz="20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Материялық нүктелер жүйесі үшін </a:t>
            </a: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kk-KZ" sz="2000" b="1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моменттер теңдеуі</a:t>
            </a:r>
            <a:endParaRPr lang="ru-RU" dirty="0">
              <a:solidFill>
                <a:srgbClr val="00206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61327" y="2395024"/>
            <a:ext cx="48914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Жүйе </a:t>
            </a:r>
            <a:r>
              <a:rPr lang="kk-KZ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импульсының моментін уақыт </a:t>
            </a:r>
            <a:r>
              <a:rPr lang="kk-KZ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бойынша дифференциалдаймыз: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3041399"/>
              </p:ext>
            </p:extLst>
          </p:nvPr>
        </p:nvGraphicFramePr>
        <p:xfrm>
          <a:off x="422287" y="3135003"/>
          <a:ext cx="2854016" cy="61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32" r:id="rId3" imgW="1790700" imgH="393700" progId="Equation.DSMT4">
                  <p:embed/>
                </p:oleObj>
              </mc:Choice>
              <mc:Fallback>
                <p:oleObj r:id="rId3" imgW="1790700" imgH="3937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2287" y="3135003"/>
                        <a:ext cx="2854016" cy="6191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4763329" y="3191410"/>
            <a:ext cx="7702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(4.11)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2367319"/>
              </p:ext>
            </p:extLst>
          </p:nvPr>
        </p:nvGraphicFramePr>
        <p:xfrm>
          <a:off x="454025" y="3944938"/>
          <a:ext cx="2871788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33" name="Equation" r:id="rId5" imgW="1726920" imgH="393480" progId="Equation.DSMT4">
                  <p:embed/>
                </p:oleObj>
              </mc:Choice>
              <mc:Fallback>
                <p:oleObj name="Equation" r:id="rId5" imgW="1726920" imgH="39348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4025" y="3944938"/>
                        <a:ext cx="2871788" cy="6477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0670313"/>
              </p:ext>
            </p:extLst>
          </p:nvPr>
        </p:nvGraphicFramePr>
        <p:xfrm>
          <a:off x="422286" y="4783512"/>
          <a:ext cx="3173074" cy="5681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34" r:id="rId7" imgW="2171700" imgH="393700" progId="Equation.DSMT4">
                  <p:embed/>
                </p:oleObj>
              </mc:Choice>
              <mc:Fallback>
                <p:oleObj r:id="rId7" imgW="2171700" imgH="3937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2286" y="4783512"/>
                        <a:ext cx="3173074" cy="56810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300666" y="549628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kk-KZ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</a:t>
            </a:r>
            <a:r>
              <a:rPr lang="kk-KZ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 материялық нүктелер жүйесінің импульс </a:t>
            </a:r>
            <a:r>
              <a:rPr lang="kk-KZ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моменті,</a:t>
            </a:r>
          </a:p>
          <a:p>
            <a:r>
              <a:rPr lang="kk-KZ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 – </a:t>
            </a:r>
            <a:r>
              <a:rPr lang="kk-KZ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жүйеге </a:t>
            </a:r>
            <a:r>
              <a:rPr lang="kk-KZ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әрекет жасаған сыртқы күштердің </a:t>
            </a:r>
            <a:r>
              <a:rPr lang="kk-KZ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моменті</a:t>
            </a:r>
            <a:r>
              <a:rPr lang="kk-KZ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0672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75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375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6" grpId="1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7835081"/>
              </p:ext>
            </p:extLst>
          </p:nvPr>
        </p:nvGraphicFramePr>
        <p:xfrm>
          <a:off x="361327" y="2557146"/>
          <a:ext cx="981076" cy="6817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76" r:id="rId3" imgW="558558" imgH="393529" progId="Equation.DSMT4">
                  <p:embed/>
                </p:oleObj>
              </mc:Choice>
              <mc:Fallback>
                <p:oleObj r:id="rId3" imgW="558558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1327" y="2557146"/>
                        <a:ext cx="981076" cy="68176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4685250" y="2557146"/>
            <a:ext cx="7873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(4.12)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1741269"/>
              </p:ext>
            </p:extLst>
          </p:nvPr>
        </p:nvGraphicFramePr>
        <p:xfrm>
          <a:off x="393700" y="3238500"/>
          <a:ext cx="1098550" cy="1377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77" name="Equation" r:id="rId5" imgW="634680" imgH="812520" progId="Equation.DSMT4">
                  <p:embed/>
                </p:oleObj>
              </mc:Choice>
              <mc:Fallback>
                <p:oleObj name="Equation" r:id="rId5" imgW="634680" imgH="8125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700" y="3238500"/>
                        <a:ext cx="1098550" cy="13779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4708098" y="3674463"/>
            <a:ext cx="7873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(4.13)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61327" y="4845307"/>
            <a:ext cx="6096000" cy="87203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kk-KZ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Механикалық </a:t>
            </a:r>
            <a:r>
              <a:rPr lang="kk-KZ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жүйенің қозғалысын зерттеу үшін </a:t>
            </a:r>
            <a:endParaRPr lang="kk-KZ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kk-KZ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физикалық </a:t>
            </a:r>
            <a:r>
              <a:rPr lang="kk-KZ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сақталу заңдарының маңызы ерекше.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61327" y="1416513"/>
            <a:ext cx="5346155" cy="8474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kk-KZ" sz="20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Материялық нүктелер жүйесі үшін </a:t>
            </a: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kk-KZ" sz="2000" b="1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моменттер теңдеуі</a:t>
            </a:r>
            <a:endParaRPr lang="ru-RU" dirty="0">
              <a:solidFill>
                <a:srgbClr val="00206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6655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75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375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75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375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5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25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5" grpId="0"/>
      <p:bldP spid="5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779</TotalTime>
  <Words>448</Words>
  <Application>Microsoft Office PowerPoint</Application>
  <PresentationFormat>Широкоэкранный</PresentationFormat>
  <Paragraphs>72</Paragraphs>
  <Slides>11</Slides>
  <Notes>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Тема Office</vt:lpstr>
      <vt:lpstr>Equation.DSMT4</vt:lpstr>
      <vt:lpstr>Equation</vt:lpstr>
      <vt:lpstr>ӘЛ-ФАРАБИ АТЫНДАҒЫ ҚАЗАҚ ҰЛТТЫҚ УНИВЕРСИТЕТІ  ФИЗИКА-ТЕХНИКАЛЫҚ ФАКУЛЬТЕТІ ЖЫЛУ ФИЗИКАСЫ ЖӘНЕ ТЕХНИКАЛЫҚ ФИЗИКА КАФЕДРАСЫ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MUKHTAR</cp:lastModifiedBy>
  <cp:revision>147</cp:revision>
  <dcterms:created xsi:type="dcterms:W3CDTF">2020-11-06T12:17:23Z</dcterms:created>
  <dcterms:modified xsi:type="dcterms:W3CDTF">2025-11-14T09:12:04Z</dcterms:modified>
</cp:coreProperties>
</file>